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Nunito"/>
      <p:regular r:id="rId33"/>
      <p:bold r:id="rId34"/>
      <p:italic r:id="rId35"/>
      <p:boldItalic r:id="rId36"/>
    </p:embeddedFont>
    <p:embeddedFont>
      <p:font typeface="Montserrat"/>
      <p:regular r:id="rId37"/>
      <p:bold r:id="rId38"/>
      <p:italic r:id="rId39"/>
      <p:boldItalic r:id="rId40"/>
    </p:embeddedFont>
    <p:embeddedFont>
      <p:font typeface="Maven Pro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3" roundtripDataSignature="AMtx7mgwHy6aS6gKJj7YUMaWCzvf18El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B6CB96B-5400-49F6-BFEB-4C8B23A56466}">
  <a:tblStyle styleId="{BB6CB96B-5400-49F6-BFEB-4C8B23A5646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4.xml"/><Relationship Id="rId42" Type="http://schemas.openxmlformats.org/officeDocument/2006/relationships/font" Target="fonts/MavenPro-bold.fntdata"/><Relationship Id="rId41" Type="http://schemas.openxmlformats.org/officeDocument/2006/relationships/font" Target="fonts/MavenPro-regular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customschemas.google.com/relationships/presentationmetadata" Target="meta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Nunito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Nunito-italic.fntdata"/><Relationship Id="rId12" Type="http://schemas.openxmlformats.org/officeDocument/2006/relationships/slide" Target="slides/slide6.xml"/><Relationship Id="rId34" Type="http://schemas.openxmlformats.org/officeDocument/2006/relationships/font" Target="fonts/Nunito-bold.fntdata"/><Relationship Id="rId15" Type="http://schemas.openxmlformats.org/officeDocument/2006/relationships/slide" Target="slides/slide9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8.xml"/><Relationship Id="rId36" Type="http://schemas.openxmlformats.org/officeDocument/2006/relationships/font" Target="fonts/Nunito-boldItalic.fntdata"/><Relationship Id="rId17" Type="http://schemas.openxmlformats.org/officeDocument/2006/relationships/slide" Target="slides/slide11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0.xml"/><Relationship Id="rId38" Type="http://schemas.openxmlformats.org/officeDocument/2006/relationships/font" Target="fonts/Montserrat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595959"/>
                </a:solidFill>
              </a:rPr>
              <a:t>Angela </a:t>
            </a:r>
            <a:endParaRPr sz="15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595959"/>
                </a:solidFill>
              </a:rPr>
              <a:t>The risk assessment algorithm showed </a:t>
            </a:r>
            <a:r>
              <a:rPr b="1" lang="en" sz="1500">
                <a:solidFill>
                  <a:srgbClr val="595959"/>
                </a:solidFill>
              </a:rPr>
              <a:t>racial bias</a:t>
            </a:r>
            <a:r>
              <a:rPr lang="en" sz="1500">
                <a:solidFill>
                  <a:srgbClr val="595959"/>
                </a:solidFill>
              </a:rPr>
              <a:t>, predicting higher risk for the Black individual despite a less severe criminal history.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74f8d97f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374f8d97f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303d0f97e85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g303d0f97e85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4" name="Google Shape;43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0" name="Google Shape;44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03d0f97e85_6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303d0f97e85_6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03d0f97e85_6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g303d0f97e85_6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Lucas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Angela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4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4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p24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24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p2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4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4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4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p24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4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4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4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4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p24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4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4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4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4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24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4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4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p24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4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4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24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24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24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4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4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4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4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4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4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33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3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3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3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3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3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" name="Google Shape;148;p33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3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3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3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33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3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p33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3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3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3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3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" name="Google Shape;159;p33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3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3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3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Google Shape;163;p3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33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33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33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33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33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Google Shape;169;p33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33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33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33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3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" name="Google Shape;174;p33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33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33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33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Google Shape;178;p33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33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33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33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33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3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Google Shape;184;p33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33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33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33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33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9" name="Google Shape;189;p33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33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33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33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3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" name="Google Shape;194;p33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33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33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33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" name="Google Shape;198;p33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33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33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33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33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" name="Google Shape;203;p3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33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33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33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33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Google Shape;208;p33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33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33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33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33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3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33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33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33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33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33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33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33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33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33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3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33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33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33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33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Google Shape;228;p33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33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33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33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33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Google Shape;234;p33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33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33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33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33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9" name="Google Shape;239;p33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33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33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33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" name="Google Shape;243;p3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33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p33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33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33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33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33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33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33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33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3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Google Shape;254;p33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33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33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33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33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" name="Google Shape;259;p33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33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33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33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" name="Google Shape;263;p3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33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33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33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33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8" name="Google Shape;268;p33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33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3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2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1" name="Google Shape;51;p2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2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8" name="Google Shape;58;p2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27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2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2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26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66" name="Google Shape;66;p26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67" name="Google Shape;67;p26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26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9" name="Google Shape;69;p26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70" name="Google Shape;70;p26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2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26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3" name="Google Shape;73;p26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74" name="Google Shape;74;p26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26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p26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26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8" name="Google Shape;78;p26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79" name="Google Shape;79;p26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80" name="Google Shape;80;p26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2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2" name="Google Shape;82;p26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83" name="Google Shape;83;p26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p26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26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6" name="Google Shape;86;p26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87" name="Google Shape;87;p26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26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26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26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" name="Google Shape;91;p2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92" name="Google Shape;92;p26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26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26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26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26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7" name="Google Shape;97;p26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2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2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29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2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0"/>
          <p:cNvGrpSpPr/>
          <p:nvPr/>
        </p:nvGrpSpPr>
        <p:grpSpPr>
          <a:xfrm>
            <a:off x="6866714" y="1255"/>
            <a:ext cx="2267380" cy="2601741"/>
            <a:chOff x="6790514" y="1255"/>
            <a:chExt cx="2267380" cy="2601741"/>
          </a:xfrm>
        </p:grpSpPr>
        <p:grpSp>
          <p:nvGrpSpPr>
            <p:cNvPr id="114" name="Google Shape;114;p30"/>
            <p:cNvGrpSpPr/>
            <p:nvPr/>
          </p:nvGrpSpPr>
          <p:grpSpPr>
            <a:xfrm>
              <a:off x="7067536" y="1255"/>
              <a:ext cx="1990358" cy="1990303"/>
              <a:chOff x="7067536" y="1255"/>
              <a:chExt cx="1990358" cy="1990303"/>
            </a:xfrm>
          </p:grpSpPr>
          <p:sp>
            <p:nvSpPr>
              <p:cNvPr id="115" name="Google Shape;115;p3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3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30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Google Shape;118;p30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19" name="Google Shape;119;p30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3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3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Google Shape;122;p30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3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3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5" name="Google Shape;125;p30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3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31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3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3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31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31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3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32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3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3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Google Shape;139;p32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3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b="0" i="0" sz="13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2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WillMcKanna" TargetMode="External"/><Relationship Id="rId4" Type="http://schemas.openxmlformats.org/officeDocument/2006/relationships/hyperlink" Target="https://pandas.pydata.org/Pandas_Cheat_Sheet.pdf" TargetMode="External"/><Relationship Id="rId5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Criminal Risk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Analysis </a:t>
            </a:r>
            <a:endParaRPr/>
          </a:p>
        </p:txBody>
      </p:sp>
      <p:sp>
        <p:nvSpPr>
          <p:cNvPr id="278" name="Google Shape;278;p1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Week 1: Icebreaker + EDA Intro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Fall 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3200"/>
              <a:t>How does COMPAS work?</a:t>
            </a:r>
            <a:endParaRPr sz="3200"/>
          </a:p>
        </p:txBody>
      </p:sp>
      <p:sp>
        <p:nvSpPr>
          <p:cNvPr id="340" name="Google Shape;340;p8"/>
          <p:cNvSpPr txBox="1"/>
          <p:nvPr>
            <p:ph idx="1" type="body"/>
          </p:nvPr>
        </p:nvSpPr>
        <p:spPr>
          <a:xfrm>
            <a:off x="1303800" y="140332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Weighted </a:t>
            </a:r>
            <a:r>
              <a:rPr b="1" lang="en" sz="1700"/>
              <a:t>linear </a:t>
            </a:r>
            <a:r>
              <a:rPr lang="en" sz="1700"/>
              <a:t>combination of a set of 137 questions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“A hungry person has a right to steal”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“Was one of your parents ever sent to jail or prison?”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“Do you have an alias (do you sometimes call yourself by another name)”  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questions directly mention race. 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Additional questions mention job and education.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Proprietary, ‘Black-Box’ model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Scoring:</a:t>
            </a:r>
            <a:r>
              <a:rPr lang="en" sz="1700"/>
              <a:t> Violent/Non-Violent, 1-10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Racial Bias in Algorithmic Risk Assessment</a:t>
            </a:r>
            <a:endParaRPr/>
          </a:p>
        </p:txBody>
      </p:sp>
      <p:sp>
        <p:nvSpPr>
          <p:cNvPr id="346" name="Google Shape;346;p9"/>
          <p:cNvSpPr txBox="1"/>
          <p:nvPr>
            <p:ph idx="1" type="body"/>
          </p:nvPr>
        </p:nvSpPr>
        <p:spPr>
          <a:xfrm>
            <a:off x="1303800" y="1344900"/>
            <a:ext cx="633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Context:</a:t>
            </a:r>
            <a:r>
              <a:rPr lang="en" sz="1400"/>
              <a:t> Brisha Borden (18, Black) and Vernon Prater (41, White) committed similar petty crimes.</a:t>
            </a:r>
            <a:endParaRPr sz="1400"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Borden’s Incident</a:t>
            </a:r>
            <a:r>
              <a:rPr lang="en" sz="1400"/>
              <a:t>: Stole a child’s bike and scooter, valued at $80; had a minor juvenile record.</a:t>
            </a:r>
            <a:endParaRPr sz="1400"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Prater’s Incident</a:t>
            </a:r>
            <a:r>
              <a:rPr lang="en" sz="1400"/>
              <a:t>: Shoplifted tools worth $86.35; had a history of armed robbery with previous prison time.</a:t>
            </a:r>
            <a:endParaRPr sz="1400"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Algorithmic Risk Assessment:</a:t>
            </a:r>
            <a:r>
              <a:rPr lang="en" sz="1400"/>
              <a:t> 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Borden was rated as </a:t>
            </a:r>
            <a:r>
              <a:rPr b="1" lang="en" sz="1400"/>
              <a:t>high risk</a:t>
            </a:r>
            <a:r>
              <a:rPr lang="en" sz="1400"/>
              <a:t> for reoffending. (8)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Prater was rated as </a:t>
            </a:r>
            <a:r>
              <a:rPr b="1" lang="en" sz="1400"/>
              <a:t>low risk</a:t>
            </a:r>
            <a:r>
              <a:rPr lang="en" sz="1400"/>
              <a:t> for reoffending. (3)</a:t>
            </a:r>
            <a:endParaRPr sz="1400"/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Outcome</a:t>
            </a:r>
            <a:r>
              <a:rPr lang="en" sz="1400"/>
              <a:t>: The algorithm’s prediction was incorrect: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1400"/>
              <a:t>Borden:</a:t>
            </a:r>
            <a:r>
              <a:rPr lang="en" sz="1400"/>
              <a:t> No new charges after two years.</a:t>
            </a:r>
            <a:endParaRPr sz="1400"/>
          </a:p>
          <a:p>
            <a:pPr indent="-3175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 sz="1400"/>
              <a:t>Prater:</a:t>
            </a:r>
            <a:r>
              <a:rPr lang="en" sz="1400"/>
              <a:t> Convicted again, serving an 8-year sentence for burglary.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Who are ProPublica, and why did they choose to investigate?	</a:t>
            </a:r>
            <a:endParaRPr/>
          </a:p>
        </p:txBody>
      </p:sp>
      <p:sp>
        <p:nvSpPr>
          <p:cNvPr id="352" name="Google Shape;352;p1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Independent, nonprofit newsroom founded in 2007-2008.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Mission:</a:t>
            </a:r>
            <a:r>
              <a:rPr lang="en" sz="1400"/>
              <a:t> Expose abuses of power through investigative journalism.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COMPAS lacked independent studies on its </a:t>
            </a:r>
            <a:r>
              <a:rPr b="1" lang="en" sz="1400"/>
              <a:t>accuracy </a:t>
            </a:r>
            <a:r>
              <a:rPr lang="en" sz="1400"/>
              <a:t>and </a:t>
            </a:r>
            <a:r>
              <a:rPr b="1" lang="en" sz="1400"/>
              <a:t>fairness</a:t>
            </a:r>
            <a:endParaRPr b="1"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Concerns about </a:t>
            </a:r>
            <a:r>
              <a:rPr b="1" lang="en" sz="1400"/>
              <a:t>bias </a:t>
            </a:r>
            <a:r>
              <a:rPr lang="en" sz="1400"/>
              <a:t>injected into the judicial process due to risk scores.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Ensure fairness in the criminal justice system by scrutinizing widely used tools like COMPAS.</a:t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did ProPublica find?</a:t>
            </a:r>
            <a:endParaRPr/>
          </a:p>
        </p:txBody>
      </p:sp>
      <p:pic>
        <p:nvPicPr>
          <p:cNvPr id="358" name="Google Shape;35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6026" y="1820981"/>
            <a:ext cx="6051949" cy="243474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11"/>
          <p:cNvSpPr txBox="1"/>
          <p:nvPr/>
        </p:nvSpPr>
        <p:spPr>
          <a:xfrm>
            <a:off x="1900500" y="4255725"/>
            <a:ext cx="53430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Is this evidence of bias? </a:t>
            </a:r>
            <a:endParaRPr b="1" i="0" sz="3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11"/>
          <p:cNvSpPr txBox="1"/>
          <p:nvPr/>
        </p:nvSpPr>
        <p:spPr>
          <a:xfrm>
            <a:off x="1303800" y="1246100"/>
            <a:ext cx="80166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Upon doing exploratory data analysis on a dataset of COMPAS risk scores</a:t>
            </a:r>
            <a:r>
              <a:rPr lang="en" sz="1600">
                <a:solidFill>
                  <a:schemeClr val="dk2"/>
                </a:solidFill>
              </a:rPr>
              <a:t>…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did ProPublica find?</a:t>
            </a:r>
            <a:endParaRPr/>
          </a:p>
        </p:txBody>
      </p:sp>
      <p:sp>
        <p:nvSpPr>
          <p:cNvPr id="366" name="Google Shape;366;p12"/>
          <p:cNvSpPr txBox="1"/>
          <p:nvPr>
            <p:ph idx="1" type="body"/>
          </p:nvPr>
        </p:nvSpPr>
        <p:spPr>
          <a:xfrm>
            <a:off x="1090775" y="1243775"/>
            <a:ext cx="3558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These graphs alone are not evidence of bias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Another way to assess the bias of the model: cross-reference recidivism risk scores with REAL recidivism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Look at criminal histories of Broward County, FL residents and compare them with COMPAS scores</a:t>
            </a:r>
            <a:endParaRPr sz="1400"/>
          </a:p>
        </p:txBody>
      </p:sp>
      <p:pic>
        <p:nvPicPr>
          <p:cNvPr id="367" name="Google Shape;36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8625" y="1319136"/>
            <a:ext cx="2984151" cy="320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did ProPublica find?</a:t>
            </a:r>
            <a:endParaRPr/>
          </a:p>
        </p:txBody>
      </p:sp>
      <p:sp>
        <p:nvSpPr>
          <p:cNvPr id="373" name="Google Shape;373;p13"/>
          <p:cNvSpPr txBox="1"/>
          <p:nvPr>
            <p:ph idx="1" type="body"/>
          </p:nvPr>
        </p:nvSpPr>
        <p:spPr>
          <a:xfrm>
            <a:off x="1128800" y="145312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False positives:</a:t>
            </a:r>
            <a:r>
              <a:rPr lang="en" sz="1400"/>
              <a:t> black defendants who did not recidivate in two years were nearly twice as likely to be misclassified as higher risk compared to white defendants (45% vs 23%)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False negatives:</a:t>
            </a:r>
            <a:r>
              <a:rPr lang="en" sz="1400"/>
              <a:t> white defendants who reoffended in two years were nearly twice as likely to be misclassified as lower risk compared to black defendants (48% vs 28%)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Gender bias</a:t>
            </a:r>
            <a:r>
              <a:rPr lang="en" sz="1400"/>
              <a:t> - a high risk woman has a lower chance of recidivating than a male counterpart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Even disregarding bias across races, COMPAS correctly predicted an offender’s recidivism </a:t>
            </a:r>
            <a:r>
              <a:rPr b="1" lang="en" sz="1400"/>
              <a:t>only 61 percent of the time!</a:t>
            </a:r>
            <a:endParaRPr b="1"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What is Fairness as it relates to ai safety</a:t>
            </a:r>
            <a:endParaRPr/>
          </a:p>
        </p:txBody>
      </p:sp>
      <p:sp>
        <p:nvSpPr>
          <p:cNvPr id="379" name="Google Shape;379;p14"/>
          <p:cNvSpPr txBox="1"/>
          <p:nvPr>
            <p:ph idx="1" type="body"/>
          </p:nvPr>
        </p:nvSpPr>
        <p:spPr>
          <a:xfrm>
            <a:off x="1227725" y="135092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400"/>
              <a:t>Fairness is complicated because no algorithm is accurate, especially if its outputs are associated with inputs with different traits. </a:t>
            </a:r>
            <a:endParaRPr sz="14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400"/>
              <a:t>3 different definitions of Fairness: 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Statistical Parity:</a:t>
            </a:r>
            <a:r>
              <a:rPr lang="en" sz="1400"/>
              <a:t> an algorithm makes positive decisions at an equal rate across protected groups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Equalized odds:</a:t>
            </a:r>
            <a:r>
              <a:rPr lang="en" sz="1400"/>
              <a:t> False positive &amp; False negative rate are equal between protected groups 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Calibration:</a:t>
            </a:r>
            <a:r>
              <a:rPr lang="en" sz="1400"/>
              <a:t> Prediction matches the real outcome at the same rate across groups </a:t>
            </a:r>
            <a:endParaRPr sz="14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en" sz="1400"/>
              <a:t>Which of the following fairness definition does </a:t>
            </a:r>
            <a:r>
              <a:rPr b="1" lang="en" sz="1400"/>
              <a:t>COMPAS </a:t>
            </a:r>
            <a:r>
              <a:rPr lang="en" sz="1400"/>
              <a:t>fail? </a:t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Other algorithms that are unfair</a:t>
            </a:r>
            <a:endParaRPr/>
          </a:p>
        </p:txBody>
      </p:sp>
      <p:sp>
        <p:nvSpPr>
          <p:cNvPr id="385" name="Google Shape;385;p15"/>
          <p:cNvSpPr txBox="1"/>
          <p:nvPr>
            <p:ph idx="1" type="body"/>
          </p:nvPr>
        </p:nvSpPr>
        <p:spPr>
          <a:xfrm>
            <a:off x="1303800" y="1525925"/>
            <a:ext cx="64140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Resume screening algorithm</a:t>
            </a:r>
            <a:r>
              <a:rPr lang="en" sz="1400"/>
              <a:t> (Amazon)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Amazon’s resume screening algorithm ranked applicants based on historical trends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Women had a lower chance of getting through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It penalized resumes that included the word "</a:t>
            </a:r>
            <a:r>
              <a:rPr b="1" lang="en" sz="1400"/>
              <a:t>women's</a:t>
            </a:r>
            <a:r>
              <a:rPr lang="en" sz="1400"/>
              <a:t>"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Downgraded graduates of two all-women's colleges 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Project was eventually scrapped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Statistical Parity test</a:t>
            </a:r>
            <a:r>
              <a:rPr lang="en" sz="1400"/>
              <a:t> - Is a model treating all groups fairly?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Critical Issues </a:t>
            </a:r>
            <a:endParaRPr/>
          </a:p>
        </p:txBody>
      </p:sp>
      <p:sp>
        <p:nvSpPr>
          <p:cNvPr id="391" name="Google Shape;391;p16"/>
          <p:cNvSpPr txBox="1"/>
          <p:nvPr>
            <p:ph idx="1" type="body"/>
          </p:nvPr>
        </p:nvSpPr>
        <p:spPr>
          <a:xfrm>
            <a:off x="1056750" y="169330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Inaccuracy:</a:t>
            </a:r>
            <a:r>
              <a:rPr lang="en" sz="1400"/>
              <a:t> </a:t>
            </a:r>
            <a:endParaRPr sz="14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Only </a:t>
            </a:r>
            <a:r>
              <a:rPr b="1" lang="en" sz="1400"/>
              <a:t>20%</a:t>
            </a:r>
            <a:r>
              <a:rPr lang="en" sz="1400"/>
              <a:t> of those predicted to commit violent crimes did so.</a:t>
            </a:r>
            <a:endParaRPr sz="14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When all crimes were considered, </a:t>
            </a:r>
            <a:r>
              <a:rPr b="1" lang="en" sz="1400"/>
              <a:t>61%</a:t>
            </a:r>
            <a:r>
              <a:rPr lang="en" sz="1400"/>
              <a:t> of those predicted to reoffend did so within two years.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Racial Disparities:</a:t>
            </a:r>
            <a:r>
              <a:rPr lang="en" sz="1400"/>
              <a:t> </a:t>
            </a:r>
            <a:endParaRPr sz="14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Black defendants are nearly </a:t>
            </a:r>
            <a:r>
              <a:rPr b="1" lang="en" sz="1400"/>
              <a:t>twice </a:t>
            </a:r>
            <a:r>
              <a:rPr lang="en" sz="1400"/>
              <a:t>as likely to be </a:t>
            </a:r>
            <a:r>
              <a:rPr b="1" lang="en" sz="1400"/>
              <a:t>falsely </a:t>
            </a:r>
            <a:r>
              <a:rPr lang="en" sz="1400"/>
              <a:t>labeled as high risk compared to white defendants.</a:t>
            </a:r>
            <a:endParaRPr sz="14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White defendants are more often labeled as low risk.</a:t>
            </a:r>
            <a:endParaRPr sz="14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74f8d97fce_0_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Partnership with MAISI</a:t>
            </a:r>
            <a:endParaRPr/>
          </a:p>
        </p:txBody>
      </p:sp>
      <p:sp>
        <p:nvSpPr>
          <p:cNvPr id="397" name="Google Shape;397;g374f8d97fce_0_0"/>
          <p:cNvSpPr txBox="1"/>
          <p:nvPr>
            <p:ph idx="1" type="body"/>
          </p:nvPr>
        </p:nvSpPr>
        <p:spPr>
          <a:xfrm>
            <a:off x="1114975" y="1369275"/>
            <a:ext cx="4155600" cy="32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Student org on campus focusing on AI ethics and current events (Will is a board member!)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Bi-weekly meetings on Tuesday nights in East Quad B804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Weekly reading groups on Alignment and Governance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Feel free to stop in and say hi!!</a:t>
            </a:r>
            <a:endParaRPr sz="1700"/>
          </a:p>
        </p:txBody>
      </p:sp>
      <p:pic>
        <p:nvPicPr>
          <p:cNvPr id="398" name="Google Shape;398;g374f8d97fce_0_0"/>
          <p:cNvPicPr preferRelativeResize="0"/>
          <p:nvPr/>
        </p:nvPicPr>
        <p:blipFill rotWithShape="1">
          <a:blip r:embed="rId3">
            <a:alphaModFix/>
          </a:blip>
          <a:srcRect b="0" l="622" r="631" t="0"/>
          <a:stretch/>
        </p:blipFill>
        <p:spPr>
          <a:xfrm>
            <a:off x="5270575" y="1210012"/>
            <a:ext cx="3873425" cy="316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"/>
          <p:cNvSpPr txBox="1"/>
          <p:nvPr>
            <p:ph type="title"/>
          </p:nvPr>
        </p:nvSpPr>
        <p:spPr>
          <a:xfrm>
            <a:off x="1303800" y="473500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Meet your Leads! - Will McKanna</a:t>
            </a:r>
            <a:endParaRPr/>
          </a:p>
        </p:txBody>
      </p:sp>
      <p:sp>
        <p:nvSpPr>
          <p:cNvPr id="284" name="Google Shape;284;p2"/>
          <p:cNvSpPr txBox="1"/>
          <p:nvPr>
            <p:ph idx="1" type="body"/>
          </p:nvPr>
        </p:nvSpPr>
        <p:spPr>
          <a:xfrm>
            <a:off x="4848425" y="1472800"/>
            <a:ext cx="3633900" cy="28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Hometown: </a:t>
            </a:r>
            <a:r>
              <a:rPr lang="en" sz="1800"/>
              <a:t>Rockford, MI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Major: </a:t>
            </a:r>
            <a:r>
              <a:rPr lang="en" sz="1800"/>
              <a:t>DS and Statistics - LSA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Year:</a:t>
            </a:r>
            <a:r>
              <a:rPr lang="en" sz="1800"/>
              <a:t> Sophomore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en" sz="1800"/>
              <a:t>Ask me about:</a:t>
            </a:r>
            <a:r>
              <a:rPr lang="en" sz="1800"/>
              <a:t> Studying abroad in Iceland, crocheting, trombone, Michigan and Detroit football</a:t>
            </a:r>
            <a:endParaRPr sz="1800"/>
          </a:p>
        </p:txBody>
      </p:sp>
      <p:pic>
        <p:nvPicPr>
          <p:cNvPr id="285" name="Google Shape;285;p2" title="IMG_947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750" y="1472800"/>
            <a:ext cx="2149882" cy="286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" title="IMG_8543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2125" y="1472799"/>
            <a:ext cx="2149874" cy="2866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Overview of techniques/libraries we will use</a:t>
            </a:r>
            <a:endParaRPr/>
          </a:p>
        </p:txBody>
      </p:sp>
      <p:sp>
        <p:nvSpPr>
          <p:cNvPr id="404" name="Google Shape;404;p17"/>
          <p:cNvSpPr txBox="1"/>
          <p:nvPr>
            <p:ph idx="1" type="body"/>
          </p:nvPr>
        </p:nvSpPr>
        <p:spPr>
          <a:xfrm>
            <a:off x="1303800" y="151070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Programming Languages:</a:t>
            </a:r>
            <a:r>
              <a:rPr lang="en" sz="1400"/>
              <a:t> Python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Libraries:</a:t>
            </a:r>
            <a:r>
              <a:rPr lang="en" sz="1400"/>
              <a:t> pandas, NumPy, Scikit (learn and survival), seaborn (statistical data visualization)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en" sz="1400"/>
              <a:t>Tools:</a:t>
            </a:r>
            <a:r>
              <a:rPr lang="en" sz="1400"/>
              <a:t> Google Colab</a:t>
            </a:r>
            <a:endParaRPr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will you get out of this project?</a:t>
            </a:r>
            <a:endParaRPr/>
          </a:p>
        </p:txBody>
      </p:sp>
      <p:sp>
        <p:nvSpPr>
          <p:cNvPr id="410" name="Google Shape;410;p18"/>
          <p:cNvSpPr txBox="1"/>
          <p:nvPr>
            <p:ph idx="1" type="body"/>
          </p:nvPr>
        </p:nvSpPr>
        <p:spPr>
          <a:xfrm>
            <a:off x="1288950" y="1366300"/>
            <a:ext cx="65661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Gain awareness of </a:t>
            </a:r>
            <a:r>
              <a:rPr b="1" lang="en" sz="1400"/>
              <a:t>AI ethics</a:t>
            </a:r>
            <a:r>
              <a:rPr lang="en" sz="1400"/>
              <a:t>, </a:t>
            </a:r>
            <a:r>
              <a:rPr b="1" lang="en" sz="1400"/>
              <a:t>safety</a:t>
            </a:r>
            <a:r>
              <a:rPr lang="en" sz="1400"/>
              <a:t>, and </a:t>
            </a:r>
            <a:r>
              <a:rPr b="1" lang="en" sz="1400"/>
              <a:t>fairness</a:t>
            </a:r>
            <a:endParaRPr b="1"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Practice </a:t>
            </a:r>
            <a:r>
              <a:rPr b="1" lang="en" sz="1400"/>
              <a:t>Python</a:t>
            </a:r>
            <a:r>
              <a:rPr lang="en" sz="1400"/>
              <a:t>, </a:t>
            </a:r>
            <a:r>
              <a:rPr b="1" lang="en" sz="1400"/>
              <a:t>pandas</a:t>
            </a:r>
            <a:r>
              <a:rPr lang="en" sz="1400"/>
              <a:t>, and different </a:t>
            </a:r>
            <a:r>
              <a:rPr b="1" lang="en" sz="1400"/>
              <a:t>statistical </a:t>
            </a:r>
            <a:r>
              <a:rPr lang="en" sz="1400"/>
              <a:t>tests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1400"/>
              <a:t>Project Expo </a:t>
            </a:r>
            <a:r>
              <a:rPr lang="en" sz="1400"/>
              <a:t>and final presentation experience for </a:t>
            </a:r>
            <a:r>
              <a:rPr b="1" lang="en" sz="1400"/>
              <a:t>personal </a:t>
            </a:r>
            <a:r>
              <a:rPr lang="en" sz="1400"/>
              <a:t>and </a:t>
            </a:r>
            <a:r>
              <a:rPr b="1" lang="en" sz="1400"/>
              <a:t>professional </a:t>
            </a:r>
            <a:r>
              <a:rPr lang="en" sz="1400"/>
              <a:t>development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Excellent resume builder and project slide deliverable!</a:t>
            </a:r>
            <a:endParaRPr sz="1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416" name="Google Shape;416;p19"/>
          <p:cNvSpPr txBox="1"/>
          <p:nvPr>
            <p:ph idx="1" type="body"/>
          </p:nvPr>
        </p:nvSpPr>
        <p:spPr>
          <a:xfrm>
            <a:off x="1303800" y="1551600"/>
            <a:ext cx="3430500" cy="29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1: </a:t>
            </a:r>
            <a:r>
              <a:rPr lang="en" sz="1405"/>
              <a:t>Icebreaker/EDA intro (programming/python basics)</a:t>
            </a:r>
            <a:endParaRPr sz="1405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2: </a:t>
            </a:r>
            <a:r>
              <a:rPr lang="en" sz="1405"/>
              <a:t>EDA/data cleaning</a:t>
            </a:r>
            <a:endParaRPr sz="1405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3: </a:t>
            </a:r>
            <a:r>
              <a:rPr lang="en" sz="1405"/>
              <a:t>Error analysis</a:t>
            </a:r>
            <a:endParaRPr sz="1405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5"/>
              <a:t>Week 4:</a:t>
            </a:r>
            <a:r>
              <a:rPr lang="en" sz="1405"/>
              <a:t> Logistic Regression</a:t>
            </a:r>
            <a:endParaRPr sz="14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b="1" sz="1405"/>
          </a:p>
        </p:txBody>
      </p:sp>
      <p:sp>
        <p:nvSpPr>
          <p:cNvPr id="417" name="Google Shape;417;p19"/>
          <p:cNvSpPr txBox="1"/>
          <p:nvPr>
            <p:ph idx="2" type="body"/>
          </p:nvPr>
        </p:nvSpPr>
        <p:spPr>
          <a:xfrm>
            <a:off x="4865675" y="1551600"/>
            <a:ext cx="3077700" cy="3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Week 5: </a:t>
            </a:r>
            <a:r>
              <a:rPr lang="en" sz="1400"/>
              <a:t>Cox Proportional Hazards</a:t>
            </a:r>
            <a:endParaRPr b="1"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Week 6: </a:t>
            </a:r>
            <a:r>
              <a:rPr lang="en" sz="1400"/>
              <a:t>Kaplan Meier Curves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Week 7: </a:t>
            </a:r>
            <a:r>
              <a:rPr lang="en" sz="1400"/>
              <a:t>Work Session (Form teams and brainstorm ideas)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400"/>
              <a:t>Week 8: </a:t>
            </a:r>
            <a:r>
              <a:rPr lang="en" sz="1400"/>
              <a:t>Work Session (Create slides for final presentation)</a:t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Survey!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423" name="Google Shape;423;p20" title="adobe-express-qr-co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2800" y="1344875"/>
            <a:ext cx="3240825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03d0f97e85_6_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Time to Practice!</a:t>
            </a:r>
            <a:endParaRPr/>
          </a:p>
        </p:txBody>
      </p:sp>
      <p:sp>
        <p:nvSpPr>
          <p:cNvPr id="429" name="Google Shape;429;g303d0f97e85_6_0"/>
          <p:cNvSpPr txBox="1"/>
          <p:nvPr>
            <p:ph idx="1" type="body"/>
          </p:nvPr>
        </p:nvSpPr>
        <p:spPr>
          <a:xfrm>
            <a:off x="1303800" y="1487875"/>
            <a:ext cx="61299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400"/>
              <a:t>Using the data collected from the Google Form you just completed, you’ll practice some foundational pandas skills during this session.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Find the notebook in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Will’s github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You can just type “github.com/willmckanna” in Google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Split into teams of 2-3!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Please introduce yourself (if you haven’t already) – name, where you are from, year, intended major.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Share a quick fun fact about yourself (hobbies, interests, etc).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https://pandas.pydata.org/Pandas_Cheat_Sheet.pdf</a:t>
            </a:r>
            <a:r>
              <a:rPr lang="en" sz="1400"/>
              <a:t> </a:t>
            </a:r>
            <a:endParaRPr sz="1400"/>
          </a:p>
        </p:txBody>
      </p:sp>
      <p:pic>
        <p:nvPicPr>
          <p:cNvPr id="430" name="Google Shape;430;g303d0f97e85_6_0" title="adobe-express-qr-code (1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39275" y="3902175"/>
            <a:ext cx="1139675" cy="11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g303d0f97e85_6_0"/>
          <p:cNvSpPr txBox="1"/>
          <p:nvPr/>
        </p:nvSpPr>
        <p:spPr>
          <a:xfrm>
            <a:off x="7639275" y="3585400"/>
            <a:ext cx="12543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GitHub Link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Thank you!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437" name="Google Shape;437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Any questions so far?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Define key research questions and objectives.</a:t>
            </a:r>
            <a:endParaRPr/>
          </a:p>
        </p:txBody>
      </p:sp>
      <p:sp>
        <p:nvSpPr>
          <p:cNvPr id="443" name="Google Shape;443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Come up with research questions (fill this out with them ig, ex.’s if stuck: 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Evaluate predictive accuracy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Investigate bias and fairness: identify and quantify and racial or demographic biases in the COMPAS risk scores.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Provide insights into how these biases may impact sentencing and parole decisions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Perform statistical analysis using logistic regression, survival analysis, and other statistical methods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Promote ethical use of algorithms, ensuring fairness and transparency in algorithmic decision-making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Meet your Leads! - Ryan Zimmel</a:t>
            </a:r>
            <a:endParaRPr/>
          </a:p>
        </p:txBody>
      </p:sp>
      <p:sp>
        <p:nvSpPr>
          <p:cNvPr id="292" name="Google Shape;292;p3"/>
          <p:cNvSpPr txBox="1"/>
          <p:nvPr>
            <p:ph idx="1" type="body"/>
          </p:nvPr>
        </p:nvSpPr>
        <p:spPr>
          <a:xfrm>
            <a:off x="4493225" y="1388600"/>
            <a:ext cx="3633900" cy="28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Hometown: Fargo, ND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Major: Information Analysis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Minors: Data Science + Business</a:t>
            </a:r>
            <a:endParaRPr b="1"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800"/>
              <a:t>Year: Junior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b="1" lang="en" sz="1800"/>
              <a:t>Ask me about:</a:t>
            </a:r>
            <a:r>
              <a:rPr lang="en" sz="1800"/>
              <a:t> A2 Coffee shops, Marching Band, School of Information, Music + Concerts</a:t>
            </a:r>
            <a:endParaRPr sz="1800"/>
          </a:p>
        </p:txBody>
      </p:sp>
      <p:sp>
        <p:nvSpPr>
          <p:cNvPr id="293" name="Google Shape;293;p3"/>
          <p:cNvSpPr txBox="1"/>
          <p:nvPr/>
        </p:nvSpPr>
        <p:spPr>
          <a:xfrm>
            <a:off x="674750" y="2057400"/>
            <a:ext cx="2732100" cy="28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4" name="Google Shape;294;p3" title="D6D5DBB0-E6E8-4FCF-819E-57CABEF92B39_1_105_c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725" y="1472066"/>
            <a:ext cx="2024675" cy="269958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"/>
          <p:cNvSpPr txBox="1"/>
          <p:nvPr/>
        </p:nvSpPr>
        <p:spPr>
          <a:xfrm>
            <a:off x="3617050" y="1991025"/>
            <a:ext cx="2090700" cy="22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6" name="Google Shape;296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4482" y="1472075"/>
            <a:ext cx="2024675" cy="269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03d0f97e85_6_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Session #1 Agenda</a:t>
            </a:r>
            <a:endParaRPr/>
          </a:p>
        </p:txBody>
      </p:sp>
      <p:sp>
        <p:nvSpPr>
          <p:cNvPr id="302" name="Google Shape;302;g303d0f97e85_6_6"/>
          <p:cNvSpPr txBox="1"/>
          <p:nvPr>
            <p:ph idx="1" type="body"/>
          </p:nvPr>
        </p:nvSpPr>
        <p:spPr>
          <a:xfrm>
            <a:off x="1303800" y="148787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Fun (!!) Icebreaker</a:t>
            </a:r>
            <a:endParaRPr sz="1800">
              <a:solidFill>
                <a:srgbClr val="2E2D2C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Expectations</a:t>
            </a:r>
            <a:endParaRPr sz="1800">
              <a:solidFill>
                <a:srgbClr val="2E2D2C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Intro to COMPAS</a:t>
            </a:r>
            <a:endParaRPr sz="1800">
              <a:solidFill>
                <a:srgbClr val="2E2D2C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Project Overview</a:t>
            </a:r>
            <a:endParaRPr sz="1800">
              <a:solidFill>
                <a:srgbClr val="2E2D2C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Nunito"/>
              <a:buAutoNum type="arabicPeriod"/>
            </a:pPr>
            <a:r>
              <a:rPr lang="en" sz="1800">
                <a:solidFill>
                  <a:srgbClr val="2E2D2C"/>
                </a:solidFill>
              </a:rPr>
              <a:t>Practice Time!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"/>
          <p:cNvSpPr txBox="1"/>
          <p:nvPr>
            <p:ph type="title"/>
          </p:nvPr>
        </p:nvSpPr>
        <p:spPr>
          <a:xfrm>
            <a:off x="311700" y="2688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Icebreaker Bingo!</a:t>
            </a:r>
            <a:endParaRPr/>
          </a:p>
        </p:txBody>
      </p:sp>
      <p:graphicFrame>
        <p:nvGraphicFramePr>
          <p:cNvPr id="308" name="Google Shape;308;p4"/>
          <p:cNvGraphicFramePr/>
          <p:nvPr/>
        </p:nvGraphicFramePr>
        <p:xfrm>
          <a:off x="952500" y="841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{BB6CB96B-5400-49F6-BFEB-4C8B23A56466}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A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B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D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E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</a:t>
                      </a:r>
                      <a:r>
                        <a:rPr lang="en" sz="1200"/>
                        <a:t>’m a fan of the Detroit Lions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Slept overnight at a UofM non dorm building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can whistle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part of another </a:t>
                      </a:r>
                      <a:r>
                        <a:rPr lang="en" sz="1200"/>
                        <a:t>CS</a:t>
                      </a:r>
                      <a:r>
                        <a:rPr lang="en" sz="1200" u="none" cap="none" strike="noStrike"/>
                        <a:t>/</a:t>
                      </a:r>
                      <a:r>
                        <a:rPr lang="en" sz="1200"/>
                        <a:t>DS</a:t>
                      </a:r>
                      <a:r>
                        <a:rPr lang="en" sz="1200" u="none" cap="none" strike="noStrike"/>
                        <a:t> clu</a:t>
                      </a:r>
                      <a:r>
                        <a:rPr lang="en" sz="1200"/>
                        <a:t>b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get the supreme slice @ Joe’s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member of MAISI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/>
                        <a:t>I have season tickets to Michigan Football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Touched grass this summer (3+ outdoor activities)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</a:t>
                      </a:r>
                      <a:r>
                        <a:rPr lang="en" sz="1200"/>
                        <a:t>D</a:t>
                      </a:r>
                      <a:r>
                        <a:rPr lang="en" sz="1200" u="none" cap="none" strike="noStrike"/>
                        <a:t>ata </a:t>
                      </a:r>
                      <a:r>
                        <a:rPr lang="en" sz="1200"/>
                        <a:t>S</a:t>
                      </a:r>
                      <a:r>
                        <a:rPr lang="en" sz="1200" u="none" cap="none" strike="noStrike"/>
                        <a:t>cience major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know the capital of Mongolia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play a sport</a:t>
                      </a:r>
                      <a:endParaRPr sz="12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non </a:t>
                      </a:r>
                      <a:r>
                        <a:rPr lang="en" sz="1200"/>
                        <a:t>CS</a:t>
                      </a:r>
                      <a:r>
                        <a:rPr lang="en" sz="1200" u="none" cap="none" strike="noStrike"/>
                        <a:t>/</a:t>
                      </a:r>
                      <a:r>
                        <a:rPr lang="en" sz="1200"/>
                        <a:t>DS</a:t>
                      </a:r>
                      <a:r>
                        <a:rPr lang="en" sz="1200" u="none" cap="none" strike="noStrike"/>
                        <a:t> major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part of MDST 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pay for guac at chipotle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live on </a:t>
                      </a:r>
                      <a:r>
                        <a:rPr lang="en" sz="1200"/>
                        <a:t>N</a:t>
                      </a:r>
                      <a:r>
                        <a:rPr lang="en" sz="1200" u="none" cap="none" strike="noStrike"/>
                        <a:t>orth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I’m a </a:t>
                      </a:r>
                      <a:r>
                        <a:rPr lang="en" sz="1200"/>
                        <a:t>C</a:t>
                      </a:r>
                      <a:r>
                        <a:rPr lang="en" sz="1200" u="none" cap="none" strike="noStrike"/>
                        <a:t>omputer </a:t>
                      </a:r>
                      <a:r>
                        <a:rPr lang="en" sz="1200"/>
                        <a:t>Sc</a:t>
                      </a:r>
                      <a:r>
                        <a:rPr lang="en" sz="1200" u="none" cap="none" strike="noStrike"/>
                        <a:t>ience major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Took </a:t>
                      </a:r>
                      <a:r>
                        <a:rPr lang="en" sz="1200"/>
                        <a:t>M</a:t>
                      </a:r>
                      <a:r>
                        <a:rPr lang="en" sz="1200" u="none" cap="none" strike="noStrike"/>
                        <a:t>ath 215 at </a:t>
                      </a:r>
                      <a:r>
                        <a:rPr lang="en" sz="1200"/>
                        <a:t>M</a:t>
                      </a:r>
                      <a:r>
                        <a:rPr lang="en" sz="1200" u="none" cap="none" strike="noStrike"/>
                        <a:t>ichigan </a:t>
                      </a:r>
                      <a:endParaRPr sz="12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/>
                        <a:t>(WCC &gt;&gt;)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play an instrument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I’ve taken a formal statistics class (HS/college)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I’ve visited the Upper Peninsula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/>
                        <a:t>I’m from the state of Michigan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Skipped &lt; half of my lectures last week 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 live on </a:t>
                      </a:r>
                      <a:r>
                        <a:rPr lang="en" sz="1200"/>
                        <a:t>C</a:t>
                      </a:r>
                      <a:r>
                        <a:rPr lang="en" sz="1200" u="none" cap="none" strike="noStrike"/>
                        <a:t>entral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I’ve customized my VSCode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Read 3+ books this year 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03d0f97e85_6_12"/>
          <p:cNvSpPr txBox="1"/>
          <p:nvPr>
            <p:ph type="title"/>
          </p:nvPr>
        </p:nvSpPr>
        <p:spPr>
          <a:xfrm>
            <a:off x="1303800" y="428650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Expectations</a:t>
            </a:r>
            <a:endParaRPr/>
          </a:p>
        </p:txBody>
      </p:sp>
      <p:sp>
        <p:nvSpPr>
          <p:cNvPr id="314" name="Google Shape;314;g303d0f97e85_6_12"/>
          <p:cNvSpPr txBox="1"/>
          <p:nvPr>
            <p:ph idx="1" type="body"/>
          </p:nvPr>
        </p:nvSpPr>
        <p:spPr>
          <a:xfrm>
            <a:off x="1303800" y="14279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2400"/>
              <a:buFont typeface="Montserrat"/>
              <a:buChar char="●"/>
            </a:pPr>
            <a:r>
              <a:rPr b="1" lang="en" sz="2400" u="sng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Be responsible and show up!</a:t>
            </a:r>
            <a:endParaRPr b="1" sz="2400" u="sng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Enjoy working collaboratively</a:t>
            </a:r>
            <a:endParaRPr sz="1800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Want to learn more about data science and analysis</a:t>
            </a:r>
            <a:endParaRPr sz="1800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Hands-on practice (ew lecture based learning)</a:t>
            </a:r>
            <a:endParaRPr sz="1800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2D2C"/>
              </a:buClr>
              <a:buSzPts val="1800"/>
              <a:buFont typeface="Montserrat"/>
              <a:buChar char="●"/>
            </a:pPr>
            <a:r>
              <a:rPr lang="en" sz="1800">
                <a:solidFill>
                  <a:srgbClr val="2E2D2C"/>
                </a:solidFill>
                <a:latin typeface="Montserrat"/>
                <a:ea typeface="Montserrat"/>
                <a:cs typeface="Montserrat"/>
                <a:sym typeface="Montserrat"/>
              </a:rPr>
              <a:t>Gain coding experience, no matter your learning pace</a:t>
            </a:r>
            <a:endParaRPr sz="1800">
              <a:solidFill>
                <a:srgbClr val="2E2D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Why use risk assessment algorithms? </a:t>
            </a:r>
            <a:endParaRPr/>
          </a:p>
        </p:txBody>
      </p:sp>
      <p:sp>
        <p:nvSpPr>
          <p:cNvPr id="320" name="Google Shape;320;p5"/>
          <p:cNvSpPr txBox="1"/>
          <p:nvPr>
            <p:ph idx="1" type="body"/>
          </p:nvPr>
        </p:nvSpPr>
        <p:spPr>
          <a:xfrm>
            <a:off x="340650" y="1361875"/>
            <a:ext cx="5871000" cy="28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700"/>
              <a:t>Risk assessment algorithm</a:t>
            </a:r>
            <a:r>
              <a:rPr lang="en" sz="1700"/>
              <a:t>: algorithm used in the criminal justice system to predict the chance of an event: not showing up to trial, reoffending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Replace human labor in making decisions about risk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More importantly, replace the personal, potentially biased nature of human judgement with an unbiased factual decision.</a:t>
            </a:r>
            <a:endParaRPr sz="1700"/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“</a:t>
            </a:r>
            <a:r>
              <a:rPr b="1" lang="en" sz="2100"/>
              <a:t>Hungry judge effect</a:t>
            </a:r>
            <a:r>
              <a:rPr lang="en" sz="2100"/>
              <a:t>”</a:t>
            </a:r>
            <a:endParaRPr sz="21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Be more “objective” in choosing who goes to jail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Idea that statistics is always better than human judgment 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321" name="Google Shape;32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650" y="2571750"/>
            <a:ext cx="2723650" cy="2040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History of Risk Assessment Algorithms in U.S. Courts</a:t>
            </a:r>
            <a:endParaRPr/>
          </a:p>
        </p:txBody>
      </p:sp>
      <p:sp>
        <p:nvSpPr>
          <p:cNvPr id="327" name="Google Shape;327;p6"/>
          <p:cNvSpPr txBox="1"/>
          <p:nvPr>
            <p:ph idx="1" type="body"/>
          </p:nvPr>
        </p:nvSpPr>
        <p:spPr>
          <a:xfrm>
            <a:off x="1334550" y="1597875"/>
            <a:ext cx="64749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First risk assessment algorithm (1930): UIUC, Northwestern, and University of Chicago all collaborate to create a statistical model to assess “rehability” to see which criminals should go on parole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Summary sheet: factor linked with percentage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1990-2000: computer boom, risk assessment algorithms = common practice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COMPAS is one of the biggest ones </a:t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7"/>
          <p:cNvSpPr txBox="1"/>
          <p:nvPr>
            <p:ph type="title"/>
          </p:nvPr>
        </p:nvSpPr>
        <p:spPr>
          <a:xfrm>
            <a:off x="1056750" y="126100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What is COMPAS, and what is it used for?</a:t>
            </a:r>
            <a:endParaRPr/>
          </a:p>
        </p:txBody>
      </p:sp>
      <p:sp>
        <p:nvSpPr>
          <p:cNvPr id="333" name="Google Shape;333;p7"/>
          <p:cNvSpPr txBox="1"/>
          <p:nvPr>
            <p:ph idx="1" type="body"/>
          </p:nvPr>
        </p:nvSpPr>
        <p:spPr>
          <a:xfrm>
            <a:off x="1056750" y="716450"/>
            <a:ext cx="6686700" cy="3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</a:rPr>
              <a:t>The COMPAS (Correctional Offender Management Profiling for Alternative Sanctions) algorithm is a risk assessment algorithm that predicts whether a criminal will recidivate in the next 1-3 years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</a:rPr>
              <a:t>It’s used in different stages of the criminal sentencing process. Broward County - Pretrial Release (bail) 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Char char="●"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</a:rPr>
              <a:t>Created by Northpointe. (Now called Equivant) 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pic>
        <p:nvPicPr>
          <p:cNvPr id="334" name="Google Shape;33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0175" y="3818250"/>
            <a:ext cx="3359850" cy="125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